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1 · Les mots du fournisseur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Gérer l’approvisionnement · Jour 1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Déplacez chaque mot dans la case grise de sa définition.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192024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dash"/>
          </a:ln>
        </p:spPr>
      </p:sp>
      <p:sp>
        <p:nvSpPr>
          <p:cNvPr id="10" name="Text 6"/>
          <p:cNvSpPr txBox="1"/>
          <p:nvPr/>
        </p:nvSpPr>
        <p:spPr>
          <a:xfrm>
            <a:off x="2468880" y="1188720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l’unité que le client achète : une canette</a:t>
            </a:r>
            <a:endParaRPr lang="fr-FR" sz="1200" dirty="0"/>
          </a:p>
        </p:txBody>
      </p:sp>
      <p:sp>
        <p:nvSpPr>
          <p:cNvPr id="11" name="Shape 7"/>
          <p:cNvSpPr/>
          <p:nvPr/>
        </p:nvSpPr>
        <p:spPr>
          <a:xfrm>
            <a:off x="411480" y="1609344"/>
            <a:ext cx="192024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dash"/>
          </a:ln>
        </p:spPr>
      </p:sp>
      <p:sp>
        <p:nvSpPr>
          <p:cNvPr id="12" name="Text 8"/>
          <p:cNvSpPr txBox="1"/>
          <p:nvPr/>
        </p:nvSpPr>
        <p:spPr>
          <a:xfrm>
            <a:off x="2468880" y="1609344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 par combien » : le nombre d’UVC dans un colis</a:t>
            </a:r>
            <a:endParaRPr lang="fr-FR" sz="1200" dirty="0"/>
          </a:p>
        </p:txBody>
      </p:sp>
      <p:sp>
        <p:nvSpPr>
          <p:cNvPr id="13" name="Shape 9"/>
          <p:cNvSpPr/>
          <p:nvPr/>
        </p:nvSpPr>
        <p:spPr>
          <a:xfrm>
            <a:off x="411480" y="2029968"/>
            <a:ext cx="192024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dash"/>
          </a:ln>
        </p:spPr>
      </p:sp>
      <p:sp>
        <p:nvSpPr>
          <p:cNvPr id="14" name="Text 10"/>
          <p:cNvSpPr txBox="1"/>
          <p:nvPr/>
        </p:nvSpPr>
        <p:spPr>
          <a:xfrm>
            <a:off x="2468880" y="2029968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colis filmés sur un support, livrés d’un bloc</a:t>
            </a:r>
            <a:endParaRPr lang="fr-FR" sz="1200" dirty="0"/>
          </a:p>
        </p:txBody>
      </p:sp>
      <p:sp>
        <p:nvSpPr>
          <p:cNvPr id="15" name="Shape 11"/>
          <p:cNvSpPr/>
          <p:nvPr/>
        </p:nvSpPr>
        <p:spPr>
          <a:xfrm>
            <a:off x="411480" y="2450592"/>
            <a:ext cx="192024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dash"/>
          </a:ln>
        </p:spPr>
      </p:sp>
      <p:sp>
        <p:nvSpPr>
          <p:cNvPr id="16" name="Text 12"/>
          <p:cNvSpPr txBox="1"/>
          <p:nvPr/>
        </p:nvSpPr>
        <p:spPr>
          <a:xfrm>
            <a:off x="2468880" y="2450592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temps entre la commande et la livraison</a:t>
            </a:r>
            <a:endParaRPr lang="fr-FR" sz="1200" dirty="0"/>
          </a:p>
        </p:txBody>
      </p:sp>
      <p:sp>
        <p:nvSpPr>
          <p:cNvPr id="17" name="Shape 13"/>
          <p:cNvSpPr/>
          <p:nvPr/>
        </p:nvSpPr>
        <p:spPr>
          <a:xfrm>
            <a:off x="411480" y="2871216"/>
            <a:ext cx="192024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dash"/>
          </a:ln>
        </p:spPr>
      </p:sp>
      <p:sp>
        <p:nvSpPr>
          <p:cNvPr id="18" name="Text 14"/>
          <p:cNvSpPr txBox="1"/>
          <p:nvPr/>
        </p:nvSpPr>
        <p:spPr>
          <a:xfrm>
            <a:off x="2468880" y="2871216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temps entre deux commandes</a:t>
            </a:r>
            <a:endParaRPr lang="fr-FR" sz="1200" dirty="0"/>
          </a:p>
        </p:txBody>
      </p:sp>
      <p:sp>
        <p:nvSpPr>
          <p:cNvPr id="19" name="Shape 15"/>
          <p:cNvSpPr/>
          <p:nvPr/>
        </p:nvSpPr>
        <p:spPr>
          <a:xfrm>
            <a:off x="411480" y="3291840"/>
            <a:ext cx="192024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dash"/>
          </a:ln>
        </p:spPr>
      </p:sp>
      <p:sp>
        <p:nvSpPr>
          <p:cNvPr id="20" name="Text 16"/>
          <p:cNvSpPr txBox="1"/>
          <p:nvPr/>
        </p:nvSpPr>
        <p:spPr>
          <a:xfrm>
            <a:off x="2468880" y="3291840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montant à partir duquel la livraison est offerte</a:t>
            </a:r>
            <a:endParaRPr lang="fr-FR" sz="1200" dirty="0"/>
          </a:p>
        </p:txBody>
      </p:sp>
      <p:sp>
        <p:nvSpPr>
          <p:cNvPr id="21" name="Shape 17"/>
          <p:cNvSpPr/>
          <p:nvPr/>
        </p:nvSpPr>
        <p:spPr>
          <a:xfrm>
            <a:off x="411480" y="3712464"/>
            <a:ext cx="192024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dash"/>
          </a:ln>
        </p:spPr>
      </p:sp>
      <p:sp>
        <p:nvSpPr>
          <p:cNvPr id="22" name="Text 18"/>
          <p:cNvSpPr txBox="1"/>
          <p:nvPr/>
        </p:nvSpPr>
        <p:spPr>
          <a:xfrm>
            <a:off x="2468880" y="3712464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plus petite quantité que le fournisseur accepte</a:t>
            </a:r>
            <a:endParaRPr lang="fr-FR" sz="1200" dirty="0"/>
          </a:p>
        </p:txBody>
      </p:sp>
      <p:sp>
        <p:nvSpPr>
          <p:cNvPr id="23" name="Shape 19"/>
          <p:cNvSpPr/>
          <p:nvPr/>
        </p:nvSpPr>
        <p:spPr>
          <a:xfrm>
            <a:off x="411480" y="4133088"/>
            <a:ext cx="1920240" cy="347472"/>
          </a:xfrm>
          <a:prstGeom prst="roundRect">
            <a:avLst>
              <a:gd name="adj" fmla="val 13158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dash"/>
          </a:ln>
        </p:spPr>
      </p:sp>
      <p:sp>
        <p:nvSpPr>
          <p:cNvPr id="24" name="Text 20"/>
          <p:cNvSpPr txBox="1"/>
          <p:nvPr/>
        </p:nvSpPr>
        <p:spPr>
          <a:xfrm>
            <a:off x="2468880" y="4133088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planning des jours de commande et de livraison</a:t>
            </a:r>
            <a:endParaRPr lang="fr-FR" sz="1200" dirty="0"/>
          </a:p>
        </p:txBody>
      </p:sp>
      <p:sp>
        <p:nvSpPr>
          <p:cNvPr id="25" name="Text 21"/>
          <p:cNvSpPr/>
          <p:nvPr/>
        </p:nvSpPr>
        <p:spPr>
          <a:xfrm>
            <a:off x="6903720" y="1188720"/>
            <a:ext cx="1828800" cy="347472"/>
          </a:xfrm>
          <a:prstGeom prst="roundRect">
            <a:avLst>
              <a:gd name="adj" fmla="val 13158"/>
            </a:avLst>
          </a:prstGeom>
          <a:solidFill>
            <a:srgbClr val="1E6FB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Périodicité</a:t>
            </a:r>
            <a:endParaRPr lang="en-US" sz="1100" dirty="0"/>
          </a:p>
        </p:txBody>
      </p:sp>
      <p:sp>
        <p:nvSpPr>
          <p:cNvPr id="26" name="Text 22"/>
          <p:cNvSpPr/>
          <p:nvPr/>
        </p:nvSpPr>
        <p:spPr>
          <a:xfrm>
            <a:off x="6903720" y="1609344"/>
            <a:ext cx="1828800" cy="347472"/>
          </a:xfrm>
          <a:prstGeom prst="roundRect">
            <a:avLst>
              <a:gd name="adj" fmla="val 13158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Franco de port</a:t>
            </a:r>
            <a:endParaRPr lang="en-US" sz="1100" dirty="0"/>
          </a:p>
        </p:txBody>
      </p:sp>
      <p:sp>
        <p:nvSpPr>
          <p:cNvPr id="27" name="Text 23"/>
          <p:cNvSpPr/>
          <p:nvPr/>
        </p:nvSpPr>
        <p:spPr>
          <a:xfrm>
            <a:off x="6903720" y="2029968"/>
            <a:ext cx="1828800" cy="347472"/>
          </a:xfrm>
          <a:prstGeom prst="roundRect">
            <a:avLst>
              <a:gd name="adj" fmla="val 13158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UVC</a:t>
            </a:r>
            <a:endParaRPr lang="en-US" sz="1100" dirty="0"/>
          </a:p>
        </p:txBody>
      </p:sp>
      <p:sp>
        <p:nvSpPr>
          <p:cNvPr id="28" name="Text 24"/>
          <p:cNvSpPr/>
          <p:nvPr/>
        </p:nvSpPr>
        <p:spPr>
          <a:xfrm>
            <a:off x="6903720" y="2450592"/>
            <a:ext cx="182880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Cadencement</a:t>
            </a:r>
            <a:endParaRPr lang="en-US" sz="1100" dirty="0"/>
          </a:p>
        </p:txBody>
      </p:sp>
      <p:sp>
        <p:nvSpPr>
          <p:cNvPr id="29" name="Text 25"/>
          <p:cNvSpPr/>
          <p:nvPr/>
        </p:nvSpPr>
        <p:spPr>
          <a:xfrm>
            <a:off x="6903720" y="2871216"/>
            <a:ext cx="1828800" cy="347472"/>
          </a:xfrm>
          <a:prstGeom prst="roundRect">
            <a:avLst>
              <a:gd name="adj" fmla="val 13158"/>
            </a:avLst>
          </a:prstGeom>
          <a:solidFill>
            <a:srgbClr val="1E6FB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Palette</a:t>
            </a:r>
            <a:endParaRPr lang="en-US" sz="1100" dirty="0"/>
          </a:p>
        </p:txBody>
      </p:sp>
      <p:sp>
        <p:nvSpPr>
          <p:cNvPr id="30" name="Text 26"/>
          <p:cNvSpPr/>
          <p:nvPr/>
        </p:nvSpPr>
        <p:spPr>
          <a:xfrm>
            <a:off x="6903720" y="3291840"/>
            <a:ext cx="1828800" cy="347472"/>
          </a:xfrm>
          <a:prstGeom prst="roundRect">
            <a:avLst>
              <a:gd name="adj" fmla="val 13158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Délai de livraison</a:t>
            </a:r>
            <a:endParaRPr lang="en-US" sz="1100" dirty="0"/>
          </a:p>
        </p:txBody>
      </p:sp>
      <p:sp>
        <p:nvSpPr>
          <p:cNvPr id="31" name="Text 27"/>
          <p:cNvSpPr/>
          <p:nvPr/>
        </p:nvSpPr>
        <p:spPr>
          <a:xfrm>
            <a:off x="6903720" y="3712464"/>
            <a:ext cx="1828800" cy="347472"/>
          </a:xfrm>
          <a:prstGeom prst="roundRect">
            <a:avLst>
              <a:gd name="adj" fmla="val 13158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PCB</a:t>
            </a:r>
            <a:endParaRPr lang="en-US" sz="1100" dirty="0"/>
          </a:p>
        </p:txBody>
      </p:sp>
      <p:sp>
        <p:nvSpPr>
          <p:cNvPr id="32" name="Text 28"/>
          <p:cNvSpPr/>
          <p:nvPr/>
        </p:nvSpPr>
        <p:spPr>
          <a:xfrm>
            <a:off x="6903720" y="4133088"/>
            <a:ext cx="1828800" cy="347472"/>
          </a:xfrm>
          <a:prstGeom prst="roundRect">
            <a:avLst>
              <a:gd name="adj" fmla="val 13158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de commande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2 · Le bon de commande de Léa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Gérer l’approvisionnement · Jour 1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Quatre oublis ou erreurs : posez une pastille sur chacun, puis écrivez-les à droite.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868680" y="1143000"/>
            <a:ext cx="4709160" cy="3611880"/>
          </a:xfrm>
          <a:prstGeom prst="rect">
            <a:avLst/>
          </a:prstGeom>
          <a:solidFill>
            <a:srgbClr val="FFFFFF"/>
          </a:solidFill>
          <a:ln w="15875">
            <a:solidFill>
              <a:srgbClr val="CBD5E1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868680" y="1143000"/>
            <a:ext cx="4709160" cy="329184"/>
          </a:xfrm>
          <a:prstGeom prst="rect">
            <a:avLst/>
          </a:prstGeom>
          <a:solidFill>
            <a:srgbClr val="1E6FB5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978408" y="1143000"/>
            <a:ext cx="44897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 DE COMMANDE</a:t>
            </a:r>
            <a:endParaRPr lang="fr-FR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1005840" y="1554480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r-FR" altLang="en-US" sz="950" b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Acheteur : REBOND &amp; CO, parc de loisirs</a:t>
            </a:r>
            <a:endParaRPr lang="fr-FR" sz="950" dirty="0"/>
          </a:p>
        </p:txBody>
      </p:sp>
      <p:sp>
        <p:nvSpPr>
          <p:cNvPr id="13" name="Text 9"/>
          <p:cNvSpPr txBox="1"/>
          <p:nvPr/>
        </p:nvSpPr>
        <p:spPr>
          <a:xfrm>
            <a:off x="3383280" y="1554480"/>
            <a:ext cx="2057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fr-FR" altLang="en-US" sz="950" b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Fournisseur : SNACKO, grossiste</a:t>
            </a:r>
            <a:endParaRPr lang="fr-FR" sz="950" dirty="0"/>
          </a:p>
        </p:txBody>
      </p:sp>
      <p:sp>
        <p:nvSpPr>
          <p:cNvPr id="14" name="Text 10"/>
          <p:cNvSpPr txBox="1"/>
          <p:nvPr/>
        </p:nvSpPr>
        <p:spPr>
          <a:xfrm>
            <a:off x="1005840" y="1801368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N° : </a:t>
            </a:r>
            <a:endParaRPr lang="fr-FR" sz="950" dirty="0"/>
          </a:p>
        </p:txBody>
      </p:sp>
      <p:sp>
        <p:nvSpPr>
          <p:cNvPr id="15" name="Text 11"/>
          <p:cNvSpPr txBox="1"/>
          <p:nvPr/>
        </p:nvSpPr>
        <p:spPr>
          <a:xfrm>
            <a:off x="3383280" y="1801368"/>
            <a:ext cx="2057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 : lundi 22 mars 2027</a:t>
            </a:r>
            <a:endParaRPr lang="fr-FR" sz="950" dirty="0"/>
          </a:p>
        </p:txBody>
      </p:sp>
      <p:sp>
        <p:nvSpPr>
          <p:cNvPr id="16" name="Text 12"/>
          <p:cNvSpPr txBox="1"/>
          <p:nvPr/>
        </p:nvSpPr>
        <p:spPr>
          <a:xfrm>
            <a:off x="1005840" y="2048256"/>
            <a:ext cx="4434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Livraison : </a:t>
            </a:r>
            <a:endParaRPr lang="fr-FR" sz="950" dirty="0"/>
          </a:p>
        </p:txBody>
      </p:sp>
      <p:sp>
        <p:nvSpPr>
          <p:cNvPr id="17" name="Shape 13"/>
          <p:cNvSpPr/>
          <p:nvPr/>
        </p:nvSpPr>
        <p:spPr>
          <a:xfrm>
            <a:off x="1005840" y="2350008"/>
            <a:ext cx="4434840" cy="228600"/>
          </a:xfrm>
          <a:prstGeom prst="rect">
            <a:avLst/>
          </a:prstGeom>
          <a:solidFill>
            <a:srgbClr val="F4F8FC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1051560" y="2350008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r-FR" altLang="en-US" sz="9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Désignation</a:t>
            </a:r>
            <a:endParaRPr lang="fr-FR" sz="950" dirty="0"/>
          </a:p>
        </p:txBody>
      </p:sp>
      <p:sp>
        <p:nvSpPr>
          <p:cNvPr id="19" name="Text 15"/>
          <p:cNvSpPr txBox="1"/>
          <p:nvPr/>
        </p:nvSpPr>
        <p:spPr>
          <a:xfrm>
            <a:off x="2651760" y="235000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Colis</a:t>
            </a:r>
            <a:endParaRPr lang="fr-FR" sz="950" dirty="0"/>
          </a:p>
        </p:txBody>
      </p:sp>
      <p:sp>
        <p:nvSpPr>
          <p:cNvPr id="20" name="Text 16"/>
          <p:cNvSpPr txBox="1"/>
          <p:nvPr/>
        </p:nvSpPr>
        <p:spPr>
          <a:xfrm>
            <a:off x="3154680" y="235000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PCB</a:t>
            </a:r>
            <a:endParaRPr lang="fr-FR" sz="950" dirty="0"/>
          </a:p>
        </p:txBody>
      </p:sp>
      <p:sp>
        <p:nvSpPr>
          <p:cNvPr id="21" name="Text 17"/>
          <p:cNvSpPr txBox="1"/>
          <p:nvPr/>
        </p:nvSpPr>
        <p:spPr>
          <a:xfrm>
            <a:off x="3611880" y="2350008"/>
            <a:ext cx="960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Prix HT / colis</a:t>
            </a:r>
            <a:endParaRPr lang="fr-FR" sz="950" dirty="0"/>
          </a:p>
        </p:txBody>
      </p:sp>
      <p:sp>
        <p:nvSpPr>
          <p:cNvPr id="22" name="Text 18"/>
          <p:cNvSpPr txBox="1"/>
          <p:nvPr/>
        </p:nvSpPr>
        <p:spPr>
          <a:xfrm>
            <a:off x="4663440" y="235000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HT</a:t>
            </a:r>
            <a:endParaRPr lang="fr-FR" sz="950" dirty="0"/>
          </a:p>
        </p:txBody>
      </p:sp>
      <p:sp>
        <p:nvSpPr>
          <p:cNvPr id="23" name="Shape 19"/>
          <p:cNvSpPr/>
          <p:nvPr/>
        </p:nvSpPr>
        <p:spPr>
          <a:xfrm>
            <a:off x="1005840" y="2578608"/>
            <a:ext cx="443484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1051560" y="2578608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Canette cola 33 cl</a:t>
            </a:r>
            <a:endParaRPr lang="fr-FR" sz="950" dirty="0"/>
          </a:p>
        </p:txBody>
      </p:sp>
      <p:sp>
        <p:nvSpPr>
          <p:cNvPr id="25" name="Text 21"/>
          <p:cNvSpPr txBox="1"/>
          <p:nvPr/>
        </p:nvSpPr>
        <p:spPr>
          <a:xfrm>
            <a:off x="2651760" y="257860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164</a:t>
            </a:r>
            <a:endParaRPr lang="fr-FR" sz="950" dirty="0"/>
          </a:p>
        </p:txBody>
      </p:sp>
      <p:sp>
        <p:nvSpPr>
          <p:cNvPr id="26" name="Text 22"/>
          <p:cNvSpPr txBox="1"/>
          <p:nvPr/>
        </p:nvSpPr>
        <p:spPr>
          <a:xfrm>
            <a:off x="3154680" y="257860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fr-FR" sz="950" dirty="0"/>
          </a:p>
        </p:txBody>
      </p:sp>
      <p:sp>
        <p:nvSpPr>
          <p:cNvPr id="27" name="Text 23"/>
          <p:cNvSpPr txBox="1"/>
          <p:nvPr/>
        </p:nvSpPr>
        <p:spPr>
          <a:xfrm>
            <a:off x="3611880" y="2578608"/>
            <a:ext cx="960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12,00 €</a:t>
            </a:r>
            <a:endParaRPr lang="fr-FR" sz="950" dirty="0"/>
          </a:p>
        </p:txBody>
      </p:sp>
      <p:sp>
        <p:nvSpPr>
          <p:cNvPr id="28" name="Text 24"/>
          <p:cNvSpPr txBox="1"/>
          <p:nvPr/>
        </p:nvSpPr>
        <p:spPr>
          <a:xfrm>
            <a:off x="4663440" y="257860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fr-FR" sz="950" dirty="0"/>
          </a:p>
        </p:txBody>
      </p:sp>
      <p:sp>
        <p:nvSpPr>
          <p:cNvPr id="29" name="Shape 25"/>
          <p:cNvSpPr/>
          <p:nvPr/>
        </p:nvSpPr>
        <p:spPr>
          <a:xfrm>
            <a:off x="1005840" y="2807208"/>
            <a:ext cx="443484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0" name="Text 26"/>
          <p:cNvSpPr txBox="1"/>
          <p:nvPr/>
        </p:nvSpPr>
        <p:spPr>
          <a:xfrm>
            <a:off x="1051560" y="2807208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Eau 50 cl</a:t>
            </a:r>
            <a:endParaRPr lang="fr-FR" sz="950" dirty="0"/>
          </a:p>
        </p:txBody>
      </p:sp>
      <p:sp>
        <p:nvSpPr>
          <p:cNvPr id="31" name="Text 27"/>
          <p:cNvSpPr txBox="1"/>
          <p:nvPr/>
        </p:nvSpPr>
        <p:spPr>
          <a:xfrm>
            <a:off x="2651760" y="280720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fr-FR" sz="950" dirty="0"/>
          </a:p>
        </p:txBody>
      </p:sp>
      <p:sp>
        <p:nvSpPr>
          <p:cNvPr id="32" name="Text 28"/>
          <p:cNvSpPr txBox="1"/>
          <p:nvPr/>
        </p:nvSpPr>
        <p:spPr>
          <a:xfrm>
            <a:off x="3154680" y="280720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fr-FR" sz="950" dirty="0"/>
          </a:p>
        </p:txBody>
      </p:sp>
      <p:sp>
        <p:nvSpPr>
          <p:cNvPr id="33" name="Text 29"/>
          <p:cNvSpPr txBox="1"/>
          <p:nvPr/>
        </p:nvSpPr>
        <p:spPr>
          <a:xfrm>
            <a:off x="3611880" y="2807208"/>
            <a:ext cx="960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6,00 €</a:t>
            </a:r>
            <a:endParaRPr lang="fr-FR" sz="950" dirty="0"/>
          </a:p>
        </p:txBody>
      </p:sp>
      <p:sp>
        <p:nvSpPr>
          <p:cNvPr id="34" name="Text 30"/>
          <p:cNvSpPr txBox="1"/>
          <p:nvPr/>
        </p:nvSpPr>
        <p:spPr>
          <a:xfrm>
            <a:off x="4663440" y="280720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36,00 €</a:t>
            </a:r>
            <a:endParaRPr lang="fr-FR" sz="950" dirty="0"/>
          </a:p>
        </p:txBody>
      </p:sp>
      <p:sp>
        <p:nvSpPr>
          <p:cNvPr id="35" name="Shape 31"/>
          <p:cNvSpPr/>
          <p:nvPr/>
        </p:nvSpPr>
        <p:spPr>
          <a:xfrm>
            <a:off x="1005840" y="3035808"/>
            <a:ext cx="443484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1051560" y="3035808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 de pomme 20 cl</a:t>
            </a:r>
            <a:endParaRPr lang="fr-FR" sz="950" dirty="0"/>
          </a:p>
        </p:txBody>
      </p:sp>
      <p:sp>
        <p:nvSpPr>
          <p:cNvPr id="37" name="Text 33"/>
          <p:cNvSpPr txBox="1"/>
          <p:nvPr/>
        </p:nvSpPr>
        <p:spPr>
          <a:xfrm>
            <a:off x="2651760" y="303580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fr-FR" sz="950" dirty="0"/>
          </a:p>
        </p:txBody>
      </p:sp>
      <p:sp>
        <p:nvSpPr>
          <p:cNvPr id="38" name="Text 34"/>
          <p:cNvSpPr txBox="1"/>
          <p:nvPr/>
        </p:nvSpPr>
        <p:spPr>
          <a:xfrm>
            <a:off x="3154680" y="303580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fr-FR" sz="950" dirty="0"/>
          </a:p>
        </p:txBody>
      </p:sp>
      <p:sp>
        <p:nvSpPr>
          <p:cNvPr id="39" name="Text 35"/>
          <p:cNvSpPr txBox="1"/>
          <p:nvPr/>
        </p:nvSpPr>
        <p:spPr>
          <a:xfrm>
            <a:off x="3611880" y="3035808"/>
            <a:ext cx="960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7,20 €</a:t>
            </a:r>
            <a:endParaRPr lang="fr-FR" sz="950" dirty="0"/>
          </a:p>
        </p:txBody>
      </p:sp>
      <p:sp>
        <p:nvSpPr>
          <p:cNvPr id="40" name="Text 36"/>
          <p:cNvSpPr txBox="1"/>
          <p:nvPr/>
        </p:nvSpPr>
        <p:spPr>
          <a:xfrm>
            <a:off x="4663440" y="303580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43,20 €</a:t>
            </a:r>
            <a:endParaRPr lang="fr-FR" sz="950" dirty="0"/>
          </a:p>
        </p:txBody>
      </p:sp>
      <p:sp>
        <p:nvSpPr>
          <p:cNvPr id="41" name="Shape 37"/>
          <p:cNvSpPr/>
          <p:nvPr/>
        </p:nvSpPr>
        <p:spPr>
          <a:xfrm>
            <a:off x="1005840" y="3264408"/>
            <a:ext cx="443484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2" name="Text 38"/>
          <p:cNvSpPr txBox="1"/>
          <p:nvPr/>
        </p:nvSpPr>
        <p:spPr>
          <a:xfrm>
            <a:off x="1051560" y="3264408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Compote à boire</a:t>
            </a:r>
            <a:endParaRPr lang="fr-FR" sz="950" dirty="0"/>
          </a:p>
        </p:txBody>
      </p:sp>
      <p:sp>
        <p:nvSpPr>
          <p:cNvPr id="43" name="Text 39"/>
          <p:cNvSpPr txBox="1"/>
          <p:nvPr/>
        </p:nvSpPr>
        <p:spPr>
          <a:xfrm>
            <a:off x="2651760" y="326440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fr-FR" sz="950" dirty="0"/>
          </a:p>
        </p:txBody>
      </p:sp>
      <p:sp>
        <p:nvSpPr>
          <p:cNvPr id="44" name="Text 40"/>
          <p:cNvSpPr txBox="1"/>
          <p:nvPr/>
        </p:nvSpPr>
        <p:spPr>
          <a:xfrm>
            <a:off x="3154680" y="326440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fr-FR" sz="950" dirty="0"/>
          </a:p>
        </p:txBody>
      </p:sp>
      <p:sp>
        <p:nvSpPr>
          <p:cNvPr id="45" name="Text 41"/>
          <p:cNvSpPr txBox="1"/>
          <p:nvPr/>
        </p:nvSpPr>
        <p:spPr>
          <a:xfrm>
            <a:off x="3611880" y="3264408"/>
            <a:ext cx="960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9,60 €</a:t>
            </a:r>
            <a:endParaRPr lang="fr-FR" sz="950" dirty="0"/>
          </a:p>
        </p:txBody>
      </p:sp>
      <p:sp>
        <p:nvSpPr>
          <p:cNvPr id="46" name="Text 42"/>
          <p:cNvSpPr txBox="1"/>
          <p:nvPr/>
        </p:nvSpPr>
        <p:spPr>
          <a:xfrm>
            <a:off x="4663440" y="326440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38,40 €</a:t>
            </a:r>
            <a:endParaRPr lang="fr-FR" sz="950" dirty="0"/>
          </a:p>
        </p:txBody>
      </p:sp>
      <p:sp>
        <p:nvSpPr>
          <p:cNvPr id="47" name="Shape 43"/>
          <p:cNvSpPr/>
          <p:nvPr/>
        </p:nvSpPr>
        <p:spPr>
          <a:xfrm>
            <a:off x="1005840" y="3493008"/>
            <a:ext cx="443484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8" name="Text 44"/>
          <p:cNvSpPr txBox="1"/>
          <p:nvPr/>
        </p:nvSpPr>
        <p:spPr>
          <a:xfrm>
            <a:off x="1051560" y="3493008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Barre chocolatée</a:t>
            </a:r>
            <a:endParaRPr lang="fr-FR" sz="950" dirty="0"/>
          </a:p>
        </p:txBody>
      </p:sp>
      <p:sp>
        <p:nvSpPr>
          <p:cNvPr id="49" name="Text 45"/>
          <p:cNvSpPr txBox="1"/>
          <p:nvPr/>
        </p:nvSpPr>
        <p:spPr>
          <a:xfrm>
            <a:off x="2651760" y="349300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fr-FR" sz="950" dirty="0"/>
          </a:p>
        </p:txBody>
      </p:sp>
      <p:sp>
        <p:nvSpPr>
          <p:cNvPr id="50" name="Text 46"/>
          <p:cNvSpPr txBox="1"/>
          <p:nvPr/>
        </p:nvSpPr>
        <p:spPr>
          <a:xfrm>
            <a:off x="3154680" y="349300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fr-FR" sz="950" dirty="0"/>
          </a:p>
        </p:txBody>
      </p:sp>
      <p:sp>
        <p:nvSpPr>
          <p:cNvPr id="51" name="Text 47"/>
          <p:cNvSpPr txBox="1"/>
          <p:nvPr/>
        </p:nvSpPr>
        <p:spPr>
          <a:xfrm>
            <a:off x="3611880" y="3493008"/>
            <a:ext cx="960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14,40 €</a:t>
            </a:r>
            <a:endParaRPr lang="fr-FR" sz="950" dirty="0"/>
          </a:p>
        </p:txBody>
      </p:sp>
      <p:sp>
        <p:nvSpPr>
          <p:cNvPr id="52" name="Text 48"/>
          <p:cNvSpPr txBox="1"/>
          <p:nvPr/>
        </p:nvSpPr>
        <p:spPr>
          <a:xfrm>
            <a:off x="4663440" y="349300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72,00 €</a:t>
            </a:r>
            <a:endParaRPr lang="fr-FR" sz="950" dirty="0"/>
          </a:p>
        </p:txBody>
      </p:sp>
      <p:sp>
        <p:nvSpPr>
          <p:cNvPr id="53" name="Shape 49"/>
          <p:cNvSpPr/>
          <p:nvPr/>
        </p:nvSpPr>
        <p:spPr>
          <a:xfrm>
            <a:off x="1005840" y="3721608"/>
            <a:ext cx="443484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54" name="Text 50"/>
          <p:cNvSpPr txBox="1"/>
          <p:nvPr/>
        </p:nvSpPr>
        <p:spPr>
          <a:xfrm>
            <a:off x="1051560" y="3721608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Sachet de bonbons</a:t>
            </a:r>
            <a:endParaRPr lang="fr-FR" sz="950" dirty="0"/>
          </a:p>
        </p:txBody>
      </p:sp>
      <p:sp>
        <p:nvSpPr>
          <p:cNvPr id="55" name="Text 51"/>
          <p:cNvSpPr txBox="1"/>
          <p:nvPr/>
        </p:nvSpPr>
        <p:spPr>
          <a:xfrm>
            <a:off x="2651760" y="372160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fr-FR" sz="950" dirty="0"/>
          </a:p>
        </p:txBody>
      </p:sp>
      <p:sp>
        <p:nvSpPr>
          <p:cNvPr id="56" name="Text 52"/>
          <p:cNvSpPr txBox="1"/>
          <p:nvPr/>
        </p:nvSpPr>
        <p:spPr>
          <a:xfrm>
            <a:off x="3154680" y="372160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fr-FR" sz="950" dirty="0"/>
          </a:p>
        </p:txBody>
      </p:sp>
      <p:sp>
        <p:nvSpPr>
          <p:cNvPr id="57" name="Text 53"/>
          <p:cNvSpPr txBox="1"/>
          <p:nvPr/>
        </p:nvSpPr>
        <p:spPr>
          <a:xfrm>
            <a:off x="3611880" y="3721608"/>
            <a:ext cx="960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12,00 €</a:t>
            </a:r>
            <a:endParaRPr lang="fr-FR" sz="950" dirty="0"/>
          </a:p>
        </p:txBody>
      </p:sp>
      <p:sp>
        <p:nvSpPr>
          <p:cNvPr id="58" name="Text 54"/>
          <p:cNvSpPr txBox="1"/>
          <p:nvPr/>
        </p:nvSpPr>
        <p:spPr>
          <a:xfrm>
            <a:off x="4663440" y="372160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36,00 €</a:t>
            </a:r>
            <a:endParaRPr lang="fr-FR" sz="950" dirty="0"/>
          </a:p>
        </p:txBody>
      </p:sp>
      <p:sp>
        <p:nvSpPr>
          <p:cNvPr id="59" name="Text 55"/>
          <p:cNvSpPr txBox="1"/>
          <p:nvPr/>
        </p:nvSpPr>
        <p:spPr>
          <a:xfrm>
            <a:off x="1005840" y="4005072"/>
            <a:ext cx="4434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fr-FR" altLang="en-US" sz="950" b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HT : 225,60 € + canettes</a:t>
            </a:r>
            <a:endParaRPr lang="fr-FR" sz="950" dirty="0"/>
          </a:p>
        </p:txBody>
      </p:sp>
      <p:sp>
        <p:nvSpPr>
          <p:cNvPr id="60" name="Text 56"/>
          <p:cNvSpPr txBox="1"/>
          <p:nvPr/>
        </p:nvSpPr>
        <p:spPr>
          <a:xfrm>
            <a:off x="1005840" y="4279392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Paiement : à 30 jours</a:t>
            </a:r>
            <a:endParaRPr lang="fr-FR" sz="950" dirty="0"/>
          </a:p>
        </p:txBody>
      </p:sp>
      <p:sp>
        <p:nvSpPr>
          <p:cNvPr id="61" name="Text 57"/>
          <p:cNvSpPr txBox="1"/>
          <p:nvPr/>
        </p:nvSpPr>
        <p:spPr>
          <a:xfrm>
            <a:off x="3246120" y="4279392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Visa de la responsable : </a:t>
            </a:r>
            <a:endParaRPr lang="fr-FR" sz="950" dirty="0"/>
          </a:p>
        </p:txBody>
      </p:sp>
      <p:sp>
        <p:nvSpPr>
          <p:cNvPr id="62" name="Text 58"/>
          <p:cNvSpPr/>
          <p:nvPr/>
        </p:nvSpPr>
        <p:spPr>
          <a:xfrm>
            <a:off x="5806440" y="1188720"/>
            <a:ext cx="347472" cy="347472"/>
          </a:xfrm>
          <a:prstGeom prst="ellipse">
            <a:avLst>
              <a:gd name="adj" fmla="val 13158"/>
            </a:avLst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400" dirty="0"/>
          </a:p>
        </p:txBody>
      </p:sp>
      <p:sp>
        <p:nvSpPr>
          <p:cNvPr id="63" name="Text 59"/>
          <p:cNvSpPr/>
          <p:nvPr/>
        </p:nvSpPr>
        <p:spPr>
          <a:xfrm>
            <a:off x="6263640" y="1188720"/>
            <a:ext cx="347472" cy="347472"/>
          </a:xfrm>
          <a:prstGeom prst="ellipse">
            <a:avLst>
              <a:gd name="adj" fmla="val 13158"/>
            </a:avLst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400" dirty="0"/>
          </a:p>
        </p:txBody>
      </p:sp>
      <p:sp>
        <p:nvSpPr>
          <p:cNvPr id="64" name="Text 60"/>
          <p:cNvSpPr/>
          <p:nvPr/>
        </p:nvSpPr>
        <p:spPr>
          <a:xfrm>
            <a:off x="6720840" y="1188720"/>
            <a:ext cx="347472" cy="347472"/>
          </a:xfrm>
          <a:prstGeom prst="ellipse">
            <a:avLst>
              <a:gd name="adj" fmla="val 13158"/>
            </a:avLst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400" dirty="0"/>
          </a:p>
        </p:txBody>
      </p:sp>
      <p:sp>
        <p:nvSpPr>
          <p:cNvPr id="65" name="Text 61"/>
          <p:cNvSpPr/>
          <p:nvPr/>
        </p:nvSpPr>
        <p:spPr>
          <a:xfrm>
            <a:off x="7178040" y="1188720"/>
            <a:ext cx="347472" cy="347472"/>
          </a:xfrm>
          <a:prstGeom prst="ellipse">
            <a:avLst>
              <a:gd name="adj" fmla="val 13158"/>
            </a:avLst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400" dirty="0"/>
          </a:p>
        </p:txBody>
      </p:sp>
      <p:sp>
        <p:nvSpPr>
          <p:cNvPr id="66" name="Shape 62"/>
          <p:cNvSpPr/>
          <p:nvPr/>
        </p:nvSpPr>
        <p:spPr>
          <a:xfrm>
            <a:off x="5760720" y="1737360"/>
            <a:ext cx="3154680" cy="2743200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7" name="Text 63"/>
          <p:cNvSpPr txBox="1"/>
          <p:nvPr/>
        </p:nvSpPr>
        <p:spPr>
          <a:xfrm>
            <a:off x="5852160" y="1783080"/>
            <a:ext cx="29718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quatre oublis :</a:t>
            </a:r>
            <a:endParaRPr lang="fr-FR" sz="1200" dirty="0"/>
          </a:p>
          <a:p>
            <a:pPr indent="0" marL="0">
              <a:buNone/>
            </a:pPr>
            <a:r>
              <a:rPr lang="fr-FR" alt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</a:t>
            </a:r>
            <a:endParaRPr lang="fr-FR" sz="1200" dirty="0"/>
          </a:p>
          <a:p>
            <a:pPr indent="0" marL="0">
              <a:buNone/>
            </a:pPr>
            <a:r>
              <a:rPr lang="fr-FR" alt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</a:t>
            </a:r>
            <a:endParaRPr lang="fr-FR" sz="1200" dirty="0"/>
          </a:p>
          <a:p>
            <a:pPr indent="0" marL="0">
              <a:buNone/>
            </a:pPr>
            <a:r>
              <a:rPr lang="fr-FR" alt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</a:t>
            </a:r>
            <a:endParaRPr lang="fr-FR" sz="1200" dirty="0"/>
          </a:p>
          <a:p>
            <a:pPr indent="0" marL="0">
              <a:buNone/>
            </a:pPr>
            <a:r>
              <a:rPr lang="fr-FR" alt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</a:t>
            </a:r>
            <a:endParaRPr lang="fr-FR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3 · Après le départ du camion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Gérer l’approvisionnement · Jour 1 · Exercices · AMUM 7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Déplacez les cinq tâches dans l’ordre où Léa et Malik doivent les faire.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502920" y="1243584"/>
            <a:ext cx="402336" cy="40233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502920" y="124358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fr-FR" sz="1400" dirty="0"/>
          </a:p>
        </p:txBody>
      </p:sp>
      <p:sp>
        <p:nvSpPr>
          <p:cNvPr id="11" name="Shape 7"/>
          <p:cNvSpPr/>
          <p:nvPr/>
        </p:nvSpPr>
        <p:spPr>
          <a:xfrm>
            <a:off x="1051560" y="1188720"/>
            <a:ext cx="3931920" cy="512064"/>
          </a:xfrm>
          <a:prstGeom prst="roundRect">
            <a:avLst>
              <a:gd name="adj" fmla="val 8929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dash"/>
          </a:ln>
        </p:spPr>
      </p:sp>
      <p:sp>
        <p:nvSpPr>
          <p:cNvPr id="12" name="Shape 8"/>
          <p:cNvSpPr/>
          <p:nvPr/>
        </p:nvSpPr>
        <p:spPr>
          <a:xfrm>
            <a:off x="502920" y="1865376"/>
            <a:ext cx="402336" cy="40233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502920" y="18653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fr-FR" sz="1400" dirty="0"/>
          </a:p>
        </p:txBody>
      </p:sp>
      <p:sp>
        <p:nvSpPr>
          <p:cNvPr id="14" name="Shape 10"/>
          <p:cNvSpPr/>
          <p:nvPr/>
        </p:nvSpPr>
        <p:spPr>
          <a:xfrm>
            <a:off x="1051560" y="1810512"/>
            <a:ext cx="3931920" cy="512064"/>
          </a:xfrm>
          <a:prstGeom prst="roundRect">
            <a:avLst>
              <a:gd name="adj" fmla="val 8929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dash"/>
          </a:ln>
        </p:spPr>
      </p:sp>
      <p:sp>
        <p:nvSpPr>
          <p:cNvPr id="15" name="Shape 11"/>
          <p:cNvSpPr/>
          <p:nvPr/>
        </p:nvSpPr>
        <p:spPr>
          <a:xfrm>
            <a:off x="502920" y="2487168"/>
            <a:ext cx="402336" cy="40233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502920" y="24871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fr-FR" sz="1400" dirty="0"/>
          </a:p>
        </p:txBody>
      </p:sp>
      <p:sp>
        <p:nvSpPr>
          <p:cNvPr id="17" name="Shape 13"/>
          <p:cNvSpPr/>
          <p:nvPr/>
        </p:nvSpPr>
        <p:spPr>
          <a:xfrm>
            <a:off x="1051560" y="2432304"/>
            <a:ext cx="3931920" cy="512064"/>
          </a:xfrm>
          <a:prstGeom prst="roundRect">
            <a:avLst>
              <a:gd name="adj" fmla="val 8929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dash"/>
          </a:ln>
        </p:spPr>
      </p:sp>
      <p:sp>
        <p:nvSpPr>
          <p:cNvPr id="18" name="Shape 14"/>
          <p:cNvSpPr/>
          <p:nvPr/>
        </p:nvSpPr>
        <p:spPr>
          <a:xfrm>
            <a:off x="502920" y="3108960"/>
            <a:ext cx="402336" cy="40233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02920" y="310896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fr-FR" sz="1400" dirty="0"/>
          </a:p>
        </p:txBody>
      </p:sp>
      <p:sp>
        <p:nvSpPr>
          <p:cNvPr id="20" name="Shape 16"/>
          <p:cNvSpPr/>
          <p:nvPr/>
        </p:nvSpPr>
        <p:spPr>
          <a:xfrm>
            <a:off x="1051560" y="3054096"/>
            <a:ext cx="3931920" cy="512064"/>
          </a:xfrm>
          <a:prstGeom prst="roundRect">
            <a:avLst>
              <a:gd name="adj" fmla="val 8929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dash"/>
          </a:ln>
        </p:spPr>
      </p:sp>
      <p:sp>
        <p:nvSpPr>
          <p:cNvPr id="21" name="Shape 17"/>
          <p:cNvSpPr/>
          <p:nvPr/>
        </p:nvSpPr>
        <p:spPr>
          <a:xfrm>
            <a:off x="502920" y="3730752"/>
            <a:ext cx="402336" cy="40233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502920" y="37307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fr-FR" sz="1400" dirty="0"/>
          </a:p>
        </p:txBody>
      </p:sp>
      <p:sp>
        <p:nvSpPr>
          <p:cNvPr id="23" name="Shape 19"/>
          <p:cNvSpPr/>
          <p:nvPr/>
        </p:nvSpPr>
        <p:spPr>
          <a:xfrm>
            <a:off x="1051560" y="3675888"/>
            <a:ext cx="3931920" cy="512064"/>
          </a:xfrm>
          <a:prstGeom prst="roundRect">
            <a:avLst>
              <a:gd name="adj" fmla="val 8929"/>
            </a:avLst>
          </a:prstGeom>
          <a:solidFill>
            <a:srgbClr val="F4F8FC"/>
          </a:solidFill>
          <a:ln w="9525">
            <a:solidFill>
              <a:srgbClr val="CBD5E1"/>
            </a:solidFill>
            <a:prstDash val="dash"/>
          </a:ln>
        </p:spPr>
      </p:sp>
      <p:sp>
        <p:nvSpPr>
          <p:cNvPr id="24" name="Text 20"/>
          <p:cNvSpPr/>
          <p:nvPr/>
        </p:nvSpPr>
        <p:spPr>
          <a:xfrm>
            <a:off x="5349240" y="1188720"/>
            <a:ext cx="3566160" cy="512064"/>
          </a:xfrm>
          <a:prstGeom prst="roundRect">
            <a:avLst>
              <a:gd name="adj" fmla="val 8929"/>
            </a:avLst>
          </a:prstGeom>
          <a:solidFill>
            <a:srgbClr val="1E6FB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Saisir la réception dans le logiciel</a:t>
            </a:r>
            <a:endParaRPr lang="en-US" sz="1200" dirty="0"/>
          </a:p>
        </p:txBody>
      </p:sp>
      <p:sp>
        <p:nvSpPr>
          <p:cNvPr id="25" name="Text 21"/>
          <p:cNvSpPr/>
          <p:nvPr/>
        </p:nvSpPr>
        <p:spPr>
          <a:xfrm>
            <a:off x="5349240" y="1810512"/>
            <a:ext cx="3566160" cy="512064"/>
          </a:xfrm>
          <a:prstGeom prst="roundRect">
            <a:avLst>
              <a:gd name="adj" fmla="val 8929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Classer les documents de la livraison</a:t>
            </a:r>
            <a:endParaRPr lang="en-US" sz="1200" dirty="0"/>
          </a:p>
        </p:txBody>
      </p:sp>
      <p:sp>
        <p:nvSpPr>
          <p:cNvPr id="26" name="Text 22"/>
          <p:cNvSpPr/>
          <p:nvPr/>
        </p:nvSpPr>
        <p:spPr>
          <a:xfrm>
            <a:off x="5349240" y="2432304"/>
            <a:ext cx="3566160" cy="512064"/>
          </a:xfrm>
          <a:prstGeom prst="roundRect">
            <a:avLst>
              <a:gd name="adj" fmla="val 8929"/>
            </a:avLst>
          </a:prstGeom>
          <a:solidFill>
            <a:srgbClr val="069EB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Ranger le froid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5349240" y="3054096"/>
            <a:ext cx="3566160" cy="512064"/>
          </a:xfrm>
          <a:prstGeom prst="roundRect">
            <a:avLst>
              <a:gd name="adj" fmla="val 8929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Rapprocher la facture du bon de livraison</a:t>
            </a:r>
            <a:endParaRPr lang="en-US" sz="1200" dirty="0"/>
          </a:p>
        </p:txBody>
      </p:sp>
      <p:sp>
        <p:nvSpPr>
          <p:cNvPr id="28" name="Text 24"/>
          <p:cNvSpPr/>
          <p:nvPr/>
        </p:nvSpPr>
        <p:spPr>
          <a:xfrm>
            <a:off x="5349240" y="3675888"/>
            <a:ext cx="3566160" cy="512064"/>
          </a:xfrm>
          <a:prstGeom prst="roundRect">
            <a:avLst>
              <a:gd name="adj" fmla="val 8929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Ranger le sec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JMSA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Gérer l'approvisionnement · Jour 1 — exercices</dc:title>
  <dc:subject>PptxGenJS Presentation</dc:subject>
  <dc:creator>AB — JMSA</dc:creator>
  <cp:lastModifiedBy>AB — JMSA</cp:lastModifiedBy>
  <cp:revision>1</cp:revision>
  <dcterms:created xsi:type="dcterms:W3CDTF">2026-10-22T10:23:05Z</dcterms:created>
  <dcterms:modified xsi:type="dcterms:W3CDTF">2026-10-22T10:23:05Z</dcterms:modified>
</cp:coreProperties>
</file>